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azydog" charset="1" panose="00000000000000000000"/>
      <p:regular r:id="rId14"/>
    </p:embeddedFont>
    <p:embeddedFont>
      <p:font typeface="Public Sans" charset="1" panose="00000000000000000000"/>
      <p:regular r:id="rId15"/>
    </p:embeddedFont>
    <p:embeddedFont>
      <p:font typeface="Open Sans Bold" charset="1" panose="020B0806030504020204"/>
      <p:regular r:id="rId16"/>
    </p:embeddedFont>
    <p:embeddedFont>
      <p:font typeface="Open Sans" charset="1" panose="020B06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0.png" Type="http://schemas.openxmlformats.org/officeDocument/2006/relationships/image"/><Relationship Id="rId3" Target="../media/image4.png" Type="http://schemas.openxmlformats.org/officeDocument/2006/relationships/image"/><Relationship Id="rId30" Target="../media/image31.svg" Type="http://schemas.openxmlformats.org/officeDocument/2006/relationships/image"/><Relationship Id="rId31" Target="../media/image2.png" Type="http://schemas.openxmlformats.org/officeDocument/2006/relationships/image"/><Relationship Id="rId32" Target="../media/image3.svg" Type="http://schemas.openxmlformats.org/officeDocument/2006/relationships/image"/><Relationship Id="rId33" Target="../media/image49.png" Type="http://schemas.openxmlformats.org/officeDocument/2006/relationships/image"/><Relationship Id="rId34" Target="../media/image50.svg" Type="http://schemas.openxmlformats.org/officeDocument/2006/relationships/image"/><Relationship Id="rId35" Target="../media/image51.png" Type="http://schemas.openxmlformats.org/officeDocument/2006/relationships/image"/><Relationship Id="rId36" Target="../media/image52.svg" Type="http://schemas.openxmlformats.org/officeDocument/2006/relationships/image"/><Relationship Id="rId37" Target="../media/image53.png" Type="http://schemas.openxmlformats.org/officeDocument/2006/relationships/image"/><Relationship Id="rId38" Target="../media/image54.svg" Type="http://schemas.openxmlformats.org/officeDocument/2006/relationships/image"/><Relationship Id="rId39" Target="../media/image55.png" Type="http://schemas.openxmlformats.org/officeDocument/2006/relationships/image"/><Relationship Id="rId4" Target="../media/image5.svg" Type="http://schemas.openxmlformats.org/officeDocument/2006/relationships/image"/><Relationship Id="rId40" Target="../media/image56.svg" Type="http://schemas.openxmlformats.org/officeDocument/2006/relationships/image"/><Relationship Id="rId41" Target="../media/image57.png" Type="http://schemas.openxmlformats.org/officeDocument/2006/relationships/image"/><Relationship Id="rId42" Target="../media/image58.svg" Type="http://schemas.openxmlformats.org/officeDocument/2006/relationships/image"/><Relationship Id="rId43" Target="../media/image59.png" Type="http://schemas.openxmlformats.org/officeDocument/2006/relationships/image"/><Relationship Id="rId44" Target="../media/image60.svg" Type="http://schemas.openxmlformats.org/officeDocument/2006/relationships/image"/><Relationship Id="rId45" Target="../media/image61.png" Type="http://schemas.openxmlformats.org/officeDocument/2006/relationships/image"/><Relationship Id="rId46" Target="../media/image6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7697" y="2850980"/>
            <a:ext cx="7712605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</a:rPr>
              <a:t>Proyecto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26434" y="7166915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739179">
            <a:off x="2901877" y="1360684"/>
            <a:ext cx="3407532" cy="3103952"/>
          </a:xfrm>
          <a:custGeom>
            <a:avLst/>
            <a:gdLst/>
            <a:ahLst/>
            <a:cxnLst/>
            <a:rect r="r" b="b" t="t" l="l"/>
            <a:pathLst>
              <a:path h="3103952" w="3407532">
                <a:moveTo>
                  <a:pt x="0" y="0"/>
                </a:moveTo>
                <a:lnTo>
                  <a:pt x="3407531" y="0"/>
                </a:lnTo>
                <a:lnTo>
                  <a:pt x="3407531" y="3103952"/>
                </a:lnTo>
                <a:lnTo>
                  <a:pt x="0" y="3103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24564">
            <a:off x="12372376" y="3813517"/>
            <a:ext cx="3175464" cy="2892559"/>
          </a:xfrm>
          <a:custGeom>
            <a:avLst/>
            <a:gdLst/>
            <a:ahLst/>
            <a:cxnLst/>
            <a:rect r="r" b="b" t="t" l="l"/>
            <a:pathLst>
              <a:path h="2892559" w="3175464">
                <a:moveTo>
                  <a:pt x="0" y="0"/>
                </a:moveTo>
                <a:lnTo>
                  <a:pt x="3175464" y="0"/>
                </a:lnTo>
                <a:lnTo>
                  <a:pt x="3175464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5475846" y="4656648"/>
            <a:ext cx="7712605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</a:rPr>
              <a:t>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7686" y="2195855"/>
            <a:ext cx="5449649" cy="245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438"/>
              </a:lnSpc>
            </a:pPr>
            <a:r>
              <a:rPr lang="en-US" sz="5648">
                <a:solidFill>
                  <a:srgbClr val="D5E6EB"/>
                </a:solidFill>
                <a:latin typeface="Lazydog"/>
              </a:rPr>
              <a:t>App de Analisis de sentimientos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950" y="5153144"/>
            <a:ext cx="7782679" cy="72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000">
                <a:solidFill>
                  <a:srgbClr val="D5E6EB"/>
                </a:solidFill>
                <a:latin typeface="Public Sans"/>
              </a:rPr>
              <a:t>El proyecto esperado es una app, la cual detecta el sentimiento que expresas dependiendo de tu reseña a un producto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04148" y="1381936"/>
            <a:ext cx="5762733" cy="7523128"/>
            <a:chOff x="0" y="0"/>
            <a:chExt cx="6003290" cy="7837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03290" cy="7837170"/>
            </a:xfrm>
            <a:custGeom>
              <a:avLst/>
              <a:gdLst/>
              <a:ahLst/>
              <a:cxnLst/>
              <a:rect r="r" b="b" t="t" l="l"/>
              <a:pathLst>
                <a:path h="7837170" w="6003290">
                  <a:moveTo>
                    <a:pt x="0" y="0"/>
                  </a:moveTo>
                  <a:lnTo>
                    <a:pt x="6003290" y="0"/>
                  </a:lnTo>
                  <a:lnTo>
                    <a:pt x="6003290" y="7837170"/>
                  </a:lnTo>
                  <a:lnTo>
                    <a:pt x="0" y="783717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90830" y="378460"/>
              <a:ext cx="5401311" cy="7259320"/>
            </a:xfrm>
            <a:custGeom>
              <a:avLst/>
              <a:gdLst/>
              <a:ahLst/>
              <a:cxnLst/>
              <a:rect r="r" b="b" t="t" l="l"/>
              <a:pathLst>
                <a:path h="7259320" w="5401311">
                  <a:moveTo>
                    <a:pt x="4695190" y="39370"/>
                  </a:moveTo>
                  <a:lnTo>
                    <a:pt x="5262880" y="39370"/>
                  </a:lnTo>
                  <a:lnTo>
                    <a:pt x="5334000" y="27940"/>
                  </a:lnTo>
                  <a:cubicBezTo>
                    <a:pt x="5334000" y="27940"/>
                    <a:pt x="5347970" y="0"/>
                    <a:pt x="5374640" y="11430"/>
                  </a:cubicBezTo>
                  <a:cubicBezTo>
                    <a:pt x="5401311" y="22860"/>
                    <a:pt x="5396231" y="99060"/>
                    <a:pt x="5396231" y="99060"/>
                  </a:cubicBezTo>
                  <a:lnTo>
                    <a:pt x="5398771" y="7225029"/>
                  </a:lnTo>
                  <a:lnTo>
                    <a:pt x="5354321" y="7225029"/>
                  </a:lnTo>
                  <a:lnTo>
                    <a:pt x="5354321" y="7250429"/>
                  </a:lnTo>
                  <a:lnTo>
                    <a:pt x="4714241" y="7259320"/>
                  </a:lnTo>
                  <a:lnTo>
                    <a:pt x="4714241" y="7221220"/>
                  </a:lnTo>
                  <a:lnTo>
                    <a:pt x="659131" y="7226300"/>
                  </a:lnTo>
                  <a:lnTo>
                    <a:pt x="659131" y="7259320"/>
                  </a:lnTo>
                  <a:lnTo>
                    <a:pt x="110491" y="7247889"/>
                  </a:lnTo>
                  <a:lnTo>
                    <a:pt x="33021" y="7259320"/>
                  </a:lnTo>
                  <a:lnTo>
                    <a:pt x="33021" y="7223760"/>
                  </a:lnTo>
                  <a:lnTo>
                    <a:pt x="5081" y="7223760"/>
                  </a:lnTo>
                  <a:lnTo>
                    <a:pt x="0" y="54610"/>
                  </a:lnTo>
                  <a:lnTo>
                    <a:pt x="4695190" y="39370"/>
                  </a:lnTo>
                  <a:close/>
                </a:path>
              </a:pathLst>
            </a:custGeom>
            <a:blipFill>
              <a:blip r:embed="rId4"/>
              <a:stretch>
                <a:fillRect l="-50789" t="0" r="-5078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659221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36704" y="1985653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</a:rPr>
              <a:t>Analisis con Dataset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452621"/>
            <a:ext cx="8220861" cy="5174696"/>
          </a:xfrm>
          <a:custGeom>
            <a:avLst/>
            <a:gdLst/>
            <a:ahLst/>
            <a:cxnLst/>
            <a:rect r="r" b="b" t="t" l="l"/>
            <a:pathLst>
              <a:path h="5174696" w="8220861">
                <a:moveTo>
                  <a:pt x="0" y="0"/>
                </a:moveTo>
                <a:lnTo>
                  <a:pt x="8220861" y="0"/>
                </a:lnTo>
                <a:lnTo>
                  <a:pt x="8220861" y="5174696"/>
                </a:lnTo>
                <a:lnTo>
                  <a:pt x="0" y="51746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78118" y="5499584"/>
            <a:ext cx="6469112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D5E6EB"/>
                </a:solidFill>
                <a:latin typeface="Open Sans Bold"/>
              </a:rPr>
              <a:t>Se hizo el analisis de los sentimientos encontrados en el archivo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D5E6EB"/>
                </a:solidFill>
                <a:latin typeface="Open Sans Bold"/>
              </a:rPr>
              <a:t>despues de hacer la limpieza de datos.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61484" y="1708799"/>
            <a:ext cx="6197816" cy="5206914"/>
          </a:xfrm>
          <a:custGeom>
            <a:avLst/>
            <a:gdLst/>
            <a:ahLst/>
            <a:cxnLst/>
            <a:rect r="r" b="b" t="t" l="l"/>
            <a:pathLst>
              <a:path h="5206914" w="6197816">
                <a:moveTo>
                  <a:pt x="0" y="0"/>
                </a:moveTo>
                <a:lnTo>
                  <a:pt x="6197816" y="0"/>
                </a:lnTo>
                <a:lnTo>
                  <a:pt x="6197816" y="5206914"/>
                </a:lnTo>
                <a:lnTo>
                  <a:pt x="0" y="5206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3401" y="1675451"/>
            <a:ext cx="6116781" cy="5240262"/>
          </a:xfrm>
          <a:custGeom>
            <a:avLst/>
            <a:gdLst/>
            <a:ahLst/>
            <a:cxnLst/>
            <a:rect r="r" b="b" t="t" l="l"/>
            <a:pathLst>
              <a:path h="5240262" w="6116781">
                <a:moveTo>
                  <a:pt x="0" y="0"/>
                </a:moveTo>
                <a:lnTo>
                  <a:pt x="6116781" y="0"/>
                </a:lnTo>
                <a:lnTo>
                  <a:pt x="6116781" y="5240262"/>
                </a:lnTo>
                <a:lnTo>
                  <a:pt x="0" y="5240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39469"/>
            <a:ext cx="15967139" cy="138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3"/>
              </a:lnSpc>
            </a:pPr>
            <a:r>
              <a:rPr lang="en-US" sz="2801">
                <a:solidFill>
                  <a:srgbClr val="D5E6EB"/>
                </a:solidFill>
                <a:latin typeface="Lazydog"/>
              </a:rPr>
              <a:t>graficas comparativas en las cuales vemos claramente la diferencia entre Sentiment_Polarity y Sentiment_Subjectivity </a:t>
            </a:r>
          </a:p>
          <a:p>
            <a:pPr algn="ctr" marL="0" indent="0" lvl="1">
              <a:lnSpc>
                <a:spcPts val="45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52883" y="7074420"/>
            <a:ext cx="6197816" cy="158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D5E6EB"/>
                </a:solidFill>
                <a:latin typeface="Open Sans"/>
              </a:rPr>
              <a:t>La distribución de sentimiento subjetivo, es el score de los usuarios que quizás no es muy claro, basado en creencias o sentimientos.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61484" y="7197344"/>
            <a:ext cx="6197816" cy="158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D5E6EB"/>
                </a:solidFill>
                <a:latin typeface="Open Sans"/>
              </a:rPr>
              <a:t>La distribución de sentimiento con polaridad es mas frío por asi decirlo, es eun un rango de [-1,1] donde -1 es un sentimiento negativo y 1 un sentimiento positivo, 0 es neutro.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08325" y="8913673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5364308" y="752446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71120" y="2185686"/>
            <a:ext cx="10501002" cy="6818186"/>
          </a:xfrm>
          <a:custGeom>
            <a:avLst/>
            <a:gdLst/>
            <a:ahLst/>
            <a:cxnLst/>
            <a:rect r="r" b="b" t="t" l="l"/>
            <a:pathLst>
              <a:path h="6818186" w="10501002">
                <a:moveTo>
                  <a:pt x="0" y="0"/>
                </a:moveTo>
                <a:lnTo>
                  <a:pt x="10501002" y="0"/>
                </a:lnTo>
                <a:lnTo>
                  <a:pt x="10501002" y="6818186"/>
                </a:lnTo>
                <a:lnTo>
                  <a:pt x="0" y="6818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82118" y="369223"/>
            <a:ext cx="9666631" cy="181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89"/>
              </a:lnSpc>
              <a:spcBef>
                <a:spcPct val="0"/>
              </a:spcBef>
            </a:pPr>
            <a:r>
              <a:rPr lang="en-US" sz="6218">
                <a:solidFill>
                  <a:srgbClr val="D5E6EB"/>
                </a:solidFill>
                <a:latin typeface="Lazydog"/>
              </a:rPr>
              <a:t>Correlación de sentimientos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4989" y="3879375"/>
            <a:ext cx="10601907" cy="198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Correlación entre Sentiment_Polarity y Sentiment_Subjectivity</a:t>
            </a:r>
          </a:p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la forma de la gráfica se me hizo interesante en cuanto a su forma</a:t>
            </a:r>
          </a:p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y confirma la correlación, la polaridad está en el rango de [-1,1] </a:t>
            </a:r>
          </a:p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donde -1 es negativo, 1 es positivo y 0 es neutro</a:t>
            </a:r>
          </a:p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y la subjetividad de acuerdo al estudio es el score </a:t>
            </a:r>
          </a:p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de los sentimientos, creencias, etc. de los usuarios </a:t>
            </a:r>
          </a:p>
          <a:p>
            <a:pPr algn="ctr">
              <a:lnSpc>
                <a:spcPts val="183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1102" y="9462410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1" y="0"/>
                </a:lnTo>
                <a:lnTo>
                  <a:pt x="4026521" y="2868896"/>
                </a:lnTo>
                <a:lnTo>
                  <a:pt x="0" y="2868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27623" y="-369661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2"/>
                </a:lnTo>
                <a:lnTo>
                  <a:pt x="0" y="2796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56017" y="2106897"/>
            <a:ext cx="6474961" cy="5389280"/>
          </a:xfrm>
          <a:custGeom>
            <a:avLst/>
            <a:gdLst/>
            <a:ahLst/>
            <a:cxnLst/>
            <a:rect r="r" b="b" t="t" l="l"/>
            <a:pathLst>
              <a:path h="5389280" w="6474961">
                <a:moveTo>
                  <a:pt x="0" y="0"/>
                </a:moveTo>
                <a:lnTo>
                  <a:pt x="6474960" y="0"/>
                </a:lnTo>
                <a:lnTo>
                  <a:pt x="6474960" y="5389280"/>
                </a:lnTo>
                <a:lnTo>
                  <a:pt x="0" y="5389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31316" y="2106897"/>
            <a:ext cx="6484903" cy="5389280"/>
          </a:xfrm>
          <a:custGeom>
            <a:avLst/>
            <a:gdLst/>
            <a:ahLst/>
            <a:cxnLst/>
            <a:rect r="r" b="b" t="t" l="l"/>
            <a:pathLst>
              <a:path h="5389280" w="6484903">
                <a:moveTo>
                  <a:pt x="0" y="0"/>
                </a:moveTo>
                <a:lnTo>
                  <a:pt x="6484903" y="0"/>
                </a:lnTo>
                <a:lnTo>
                  <a:pt x="6484903" y="5389280"/>
                </a:lnTo>
                <a:lnTo>
                  <a:pt x="0" y="538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79984" y="316279"/>
            <a:ext cx="10976394" cy="1643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438"/>
              </a:lnSpc>
            </a:pPr>
            <a:r>
              <a:rPr lang="en-US" sz="5648">
                <a:solidFill>
                  <a:srgbClr val="D5E6EB"/>
                </a:solidFill>
                <a:latin typeface="Lazydog"/>
              </a:rPr>
              <a:t>comparativa de las Matrices de confusión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63435" y="3251529"/>
            <a:ext cx="13361130" cy="3783942"/>
          </a:xfrm>
          <a:custGeom>
            <a:avLst/>
            <a:gdLst/>
            <a:ahLst/>
            <a:cxnLst/>
            <a:rect r="r" b="b" t="t" l="l"/>
            <a:pathLst>
              <a:path h="3783942" w="13361130">
                <a:moveTo>
                  <a:pt x="0" y="0"/>
                </a:moveTo>
                <a:lnTo>
                  <a:pt x="13361130" y="0"/>
                </a:lnTo>
                <a:lnTo>
                  <a:pt x="13361130" y="3783942"/>
                </a:lnTo>
                <a:lnTo>
                  <a:pt x="0" y="37839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63435" y="1469823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</a:rPr>
              <a:t>App predictiva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9179">
            <a:off x="4941249" y="2529272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24564">
            <a:off x="12168224" y="307297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192121" y="2914635"/>
            <a:ext cx="5903757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</a:rPr>
              <a:t>muchas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26434" y="7103260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7871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469168" y="4742554"/>
            <a:ext cx="560719" cy="1631183"/>
          </a:xfrm>
          <a:custGeom>
            <a:avLst/>
            <a:gdLst/>
            <a:ahLst/>
            <a:cxnLst/>
            <a:rect r="r" b="b" t="t" l="l"/>
            <a:pathLst>
              <a:path h="1631183" w="560719">
                <a:moveTo>
                  <a:pt x="0" y="0"/>
                </a:moveTo>
                <a:lnTo>
                  <a:pt x="560719" y="0"/>
                </a:lnTo>
                <a:lnTo>
                  <a:pt x="560719" y="1631183"/>
                </a:lnTo>
                <a:lnTo>
                  <a:pt x="0" y="1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474436" y="4679904"/>
            <a:ext cx="1242711" cy="1756482"/>
          </a:xfrm>
          <a:custGeom>
            <a:avLst/>
            <a:gdLst/>
            <a:ahLst/>
            <a:cxnLst/>
            <a:rect r="r" b="b" t="t" l="l"/>
            <a:pathLst>
              <a:path h="1756482" w="1242711">
                <a:moveTo>
                  <a:pt x="0" y="0"/>
                </a:moveTo>
                <a:lnTo>
                  <a:pt x="1242712" y="0"/>
                </a:lnTo>
                <a:lnTo>
                  <a:pt x="1242712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547523" y="4664299"/>
            <a:ext cx="1765346" cy="1787692"/>
          </a:xfrm>
          <a:custGeom>
            <a:avLst/>
            <a:gdLst/>
            <a:ahLst/>
            <a:cxnLst/>
            <a:rect r="r" b="b" t="t" l="l"/>
            <a:pathLst>
              <a:path h="1787692" w="1765346">
                <a:moveTo>
                  <a:pt x="0" y="0"/>
                </a:moveTo>
                <a:lnTo>
                  <a:pt x="1765346" y="0"/>
                </a:lnTo>
                <a:lnTo>
                  <a:pt x="1765346" y="1787692"/>
                </a:lnTo>
                <a:lnTo>
                  <a:pt x="0" y="178769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446427" y="4679904"/>
            <a:ext cx="1861173" cy="1756482"/>
          </a:xfrm>
          <a:custGeom>
            <a:avLst/>
            <a:gdLst/>
            <a:ahLst/>
            <a:cxnLst/>
            <a:rect r="r" b="b" t="t" l="l"/>
            <a:pathLst>
              <a:path h="1756482" w="1861173">
                <a:moveTo>
                  <a:pt x="0" y="0"/>
                </a:moveTo>
                <a:lnTo>
                  <a:pt x="1861173" y="0"/>
                </a:lnTo>
                <a:lnTo>
                  <a:pt x="1861173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19145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2898818" y="4679904"/>
            <a:ext cx="1841659" cy="1756482"/>
          </a:xfrm>
          <a:custGeom>
            <a:avLst/>
            <a:gdLst/>
            <a:ahLst/>
            <a:cxnLst/>
            <a:rect r="r" b="b" t="t" l="l"/>
            <a:pathLst>
              <a:path h="1756482" w="1841659">
                <a:moveTo>
                  <a:pt x="0" y="0"/>
                </a:moveTo>
                <a:lnTo>
                  <a:pt x="1841659" y="0"/>
                </a:lnTo>
                <a:lnTo>
                  <a:pt x="1841659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DAGIzSbp7rU</dc:identifier>
  <dcterms:modified xsi:type="dcterms:W3CDTF">2011-08-01T06:04:30Z</dcterms:modified>
  <cp:revision>1</cp:revision>
  <dc:title>Presentación Proyecto Creativo Moderno Azul</dc:title>
</cp:coreProperties>
</file>